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77" r:id="rId2"/>
    <p:sldId id="256" r:id="rId3"/>
    <p:sldId id="257" r:id="rId4"/>
    <p:sldId id="323" r:id="rId5"/>
    <p:sldId id="324" r:id="rId6"/>
    <p:sldId id="325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8" r:id="rId15"/>
    <p:sldId id="309" r:id="rId16"/>
    <p:sldId id="310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297" r:id="rId29"/>
    <p:sldId id="27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1420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909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624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726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728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5994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091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6695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6185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328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82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7944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4430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186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4017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594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C6CB5-9ECC-4E96-B934-039E5D1CB019}" type="datetimeFigureOut">
              <a:rPr lang="pt-BR" smtClean="0"/>
              <a:pPr/>
              <a:t>14/05/2024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BE2FCC-FB70-405E-A557-4520EFA3A772}" type="slidenum">
              <a:rPr lang="pt-BR" smtClean="0"/>
              <a:pPr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804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D7A311-4B96-45A7-BA29-FEB84060E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4944" y="5856071"/>
            <a:ext cx="7766936" cy="1214430"/>
          </a:xfrm>
        </p:spPr>
        <p:txBody>
          <a:bodyPr/>
          <a:lstStyle/>
          <a:p>
            <a:br>
              <a:rPr lang="pt-BR" dirty="0"/>
            </a:b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ASSOCIADO GREDEM,</a:t>
            </a:r>
            <a:br>
              <a:rPr lang="pt-BR" dirty="0"/>
            </a:br>
            <a:r>
              <a:rPr lang="pt-BR" dirty="0"/>
              <a:t>gentileza</a:t>
            </a:r>
            <a:br>
              <a:rPr lang="pt-BR" dirty="0"/>
            </a:br>
            <a:r>
              <a:rPr lang="pt-BR" dirty="0"/>
              <a:t> ao ingressar </a:t>
            </a:r>
            <a:br>
              <a:rPr lang="pt-BR" dirty="0"/>
            </a:br>
            <a:r>
              <a:rPr lang="pt-BR" dirty="0"/>
              <a:t>na AGE VIRTUAL preencher no Chat, seu </a:t>
            </a:r>
            <a:r>
              <a:rPr lang="pt-BR" dirty="0">
                <a:solidFill>
                  <a:srgbClr val="FF0000"/>
                </a:solidFill>
              </a:rPr>
              <a:t>nome completo </a:t>
            </a:r>
            <a:r>
              <a:rPr lang="pt-BR" dirty="0"/>
              <a:t>e digitar </a:t>
            </a:r>
            <a:r>
              <a:rPr lang="pt-BR" dirty="0">
                <a:solidFill>
                  <a:srgbClr val="FF0000"/>
                </a:solidFill>
              </a:rPr>
              <a:t>“Presente”</a:t>
            </a:r>
            <a:br>
              <a:rPr lang="pt-BR" dirty="0"/>
            </a:br>
            <a:endParaRPr lang="pt-BR" dirty="0"/>
          </a:p>
        </p:txBody>
      </p:sp>
      <p:pic>
        <p:nvPicPr>
          <p:cNvPr id="4" name="Picture 2" descr="SENAC - Supermercado 60: A importância da ATENCÃO no ambiente de trabalho">
            <a:extLst>
              <a:ext uri="{FF2B5EF4-FFF2-40B4-BE49-F238E27FC236}">
                <a16:creationId xmlns:a16="http://schemas.microsoft.com/office/drawing/2014/main" id="{E31C623C-825D-4BDD-A166-0876BEB77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44" y="1207732"/>
            <a:ext cx="2464157" cy="246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88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DC153A-E711-4C32-873A-BA429A1FA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78" y="2807167"/>
            <a:ext cx="7766936" cy="1243669"/>
          </a:xfrm>
        </p:spPr>
        <p:txBody>
          <a:bodyPr/>
          <a:lstStyle/>
          <a:p>
            <a:r>
              <a:rPr lang="pt-BR" sz="4400" dirty="0"/>
              <a:t>ASSEMBLEIA GERAL EXTRAORDINÁRIA </a:t>
            </a:r>
            <a:br>
              <a:rPr lang="pt-BR" sz="4400" dirty="0"/>
            </a:br>
            <a:r>
              <a:rPr lang="pt-BR" sz="4400" dirty="0"/>
              <a:t>GREDEM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A91321-D504-4036-A379-AE4BEE6D9F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1400E33-B437-42B2-AB7C-4BEEDAAC54F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051" y="3547815"/>
            <a:ext cx="4607705" cy="2899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897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A802C3-2B34-4755-B17A-E3D5E2A2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05" y="486336"/>
            <a:ext cx="8596668" cy="3880773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Esta Assembleia Geral Extraordinária foi convocada para deliberação pelos associados do GREDEM</a:t>
            </a:r>
            <a:r>
              <a:rPr lang="pt-BR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sobre 1) Alteração Estatuto Social </a:t>
            </a: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e 2</a:t>
            </a:r>
            <a:r>
              <a:rPr lang="pt-B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outros assuntos de interesse da categoria, conforme constou no Edital de Convocação devidamente publicado, nos termos estatutários.</a:t>
            </a:r>
          </a:p>
          <a:p>
            <a:endParaRPr lang="pt-BR" dirty="0"/>
          </a:p>
        </p:txBody>
      </p:sp>
      <p:pic>
        <p:nvPicPr>
          <p:cNvPr id="1026" name="Picture 2" descr="Assembleia Virtual ... enfim a regulamentação">
            <a:extLst>
              <a:ext uri="{FF2B5EF4-FFF2-40B4-BE49-F238E27FC236}">
                <a16:creationId xmlns:a16="http://schemas.microsoft.com/office/drawing/2014/main" id="{58233AAB-2608-46A8-BD87-AF5316A92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455" y="2971055"/>
            <a:ext cx="4600173" cy="2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66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FD6F-E329-88E3-C090-F853B418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 seguir serão apresentadas as propostas de alteração do Estatuto Social do GREDEM</a:t>
            </a:r>
          </a:p>
        </p:txBody>
      </p:sp>
      <p:pic>
        <p:nvPicPr>
          <p:cNvPr id="2052" name="Picture 4" descr="ISGH - Estatuto Social">
            <a:extLst>
              <a:ext uri="{FF2B5EF4-FFF2-40B4-BE49-F238E27FC236}">
                <a16:creationId xmlns:a16="http://schemas.microsoft.com/office/drawing/2014/main" id="{B5F31FAF-5B94-5DBA-1E90-054224282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211" y="1930400"/>
            <a:ext cx="4451192" cy="445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ireitos dos Membros das Associações Civis | Blog GEN Jurídico">
            <a:extLst>
              <a:ext uri="{FF2B5EF4-FFF2-40B4-BE49-F238E27FC236}">
                <a16:creationId xmlns:a16="http://schemas.microsoft.com/office/drawing/2014/main" id="{901BF8CD-3188-E112-9CD6-1ED4F81E61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58682"/>
            <a:ext cx="3561616" cy="242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91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E8917-2BE7-425A-A59B-729B6540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1"/>
            <a:ext cx="8596668" cy="1320800"/>
          </a:xfrm>
        </p:spPr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9DB8D7-9E6C-496D-ACA9-50B98EA2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30401"/>
            <a:ext cx="9703039" cy="46893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1600" dirty="0"/>
              <a:t>Altera-se para o seguinte os objetivos do GREDEM:  </a:t>
            </a:r>
          </a:p>
          <a:p>
            <a:pPr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1º - O GREDEM - Grêmio Recreativo e Cultural dos Empregados Metroferroviários da Região Metropolitana de Belo Horizonte, fundado em Belo Horizonte, onde tem sede e foro, no dia 27 de julho de 1985, é uma associação civil sem fins lucrativos, inscrita no CNPJ/MF n.  21.507.389/0001-26, constituída por prazo indeterminado, com personalidade jurídica própria, distinta de seus associados, os quais não respondem, solidária ou subsidiariamente, pelas obrigações por ela assumidas.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PRIMEIRO - </a:t>
            </a:r>
            <a:r>
              <a:rPr lang="pt-BR" sz="1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Como instituição destinada à recreação, aprimoramento intelectual e bem-estar de seus associados, é constituído por ilimitado número de sócios, de ambos os sexos sem distinção de nacionalidade, de raça, de ideologia política ou de crença religiosa, que empreguem e/ou empregaram suas atividades na Companhia Brasileira de Trens Urbanos - CBTU, suas filiais, no Metrô BH S/A, na Rede Ferroviária Federal – RFFSA e suas sucessoras, que serão definidas por ato regulamentar a ser expedido pela Diretoria Executiva</a:t>
            </a: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</a:p>
        </p:txBody>
      </p:sp>
      <p:pic>
        <p:nvPicPr>
          <p:cNvPr id="1026" name="Picture 2" descr="COMO ELABORAR O ESTATUTO SOCIAL | SINIBREF INTER">
            <a:extLst>
              <a:ext uri="{FF2B5EF4-FFF2-40B4-BE49-F238E27FC236}">
                <a16:creationId xmlns:a16="http://schemas.microsoft.com/office/drawing/2014/main" id="{FD72D0A1-BC3D-51B0-2EE3-1DB2495E6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72282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69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E8917-2BE7-425A-A59B-729B6540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1"/>
            <a:ext cx="8596668" cy="1320800"/>
          </a:xfrm>
        </p:spPr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9DB8D7-9E6C-496D-ACA9-50B98EA2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30401"/>
            <a:ext cx="9703039" cy="46893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1600" dirty="0"/>
              <a:t>Altera-se para o seguinte os objetivos do GREDEM:  </a:t>
            </a:r>
          </a:p>
          <a:p>
            <a:pPr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SEGUNDO – A associação é organizada para fins não econômicos, nos termos do artigo 53 do Código Civil, não visa ao lucro e ao exercício dos cargos ou funções, nos diversos poderes do Grêmio, não é remunerado sob qualquer título.</a:t>
            </a:r>
          </a:p>
          <a:p>
            <a:pPr marL="5638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TERCEIRO - O GREDEM tem sede e foro na Comarca de Belo Horizonte, à Rua Januária, n.º 181, Bairro Floresta, Estado de Minas Gerais, sendo regido por este Estatuto e demais dispositivos aplicáveis.</a:t>
            </a:r>
          </a:p>
          <a:p>
            <a:pPr marL="0" lvl="0" indent="0" algn="just" fontAlgn="base">
              <a:lnSpc>
                <a:spcPct val="120000"/>
              </a:lnSpc>
              <a:buNone/>
            </a:pPr>
            <a:endParaRPr lang="pt-BR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lvl="0" indent="0" algn="just" fontAlgn="base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026" name="Picture 2" descr="COMO ELABORAR O ESTATUTO SOCIAL | SINIBREF INTER">
            <a:extLst>
              <a:ext uri="{FF2B5EF4-FFF2-40B4-BE49-F238E27FC236}">
                <a16:creationId xmlns:a16="http://schemas.microsoft.com/office/drawing/2014/main" id="{FD72D0A1-BC3D-51B0-2EE3-1DB2495E6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72282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37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E8917-2BE7-425A-A59B-729B6540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1"/>
            <a:ext cx="8596668" cy="1320800"/>
          </a:xfrm>
        </p:spPr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9DB8D7-9E6C-496D-ACA9-50B98EA2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30401"/>
            <a:ext cx="9703039" cy="46893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1600" dirty="0"/>
              <a:t>Altera-se para o seguinteos requisitos para associação ao GREDEM:  </a:t>
            </a:r>
          </a:p>
          <a:p>
            <a:pPr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3º - Será admitido como sócio do GREDEM o(a) candidato(a) de ambos os sexos, que satisfizer os seguintes requisitos: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Estar, comprovadamente, prestando serviços às corporações empresariais a que alude o §1º do art. 1º, quer seja como empregado efetivo, quer seja através de empresas interpostas contratadas pelas corporações empresariais a que alude o §1º do art. 1º; 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 se desligado voluntária ou involuntariamente das corporações empresariais a que alude o §1º do art. 1º, como empregado efetivo, e desde que tenha prestado serviços nestas, por mais de 05 (cinco) anos;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 boa conduta moral;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Assinar contrato de associado em impresso próprio fornecido pela secretaria do GREDEM;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026" name="Picture 2" descr="COMO ELABORAR O ESTATUTO SOCIAL | SINIBREF INTER">
            <a:extLst>
              <a:ext uri="{FF2B5EF4-FFF2-40B4-BE49-F238E27FC236}">
                <a16:creationId xmlns:a16="http://schemas.microsoft.com/office/drawing/2014/main" id="{FD72D0A1-BC3D-51B0-2EE3-1DB2495E6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72282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989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o QUADRO SOCIAL do GREDEM e suas respectivas definições:  </a:t>
            </a:r>
          </a:p>
          <a:p>
            <a:pPr algn="just">
              <a:lnSpc>
                <a:spcPct val="120000"/>
              </a:lnSpc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quadro social do GREDEM é constituído das seguintes categorias de associados: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Fundadores:</a:t>
            </a: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sócios que tenham participado ativamente dos trabalhos em prol da constituição do GREDEM e que por isso, têm suas assinaturas lançadas nos atos constitutivos, registrados e arquivados na forma competente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Efetivos:</a:t>
            </a: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sócios que estejam, comprovadamente, prestando serviços às corporações empresariais a que alude o §1º do art. 1º;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Contribuintes:</a:t>
            </a: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sócios fundadores, efetivos e/ou novos admitidos, que já se desligaram das corporações empresariais a que alude o §1º do art. 1º, na forma da alínea “b” do art. 3º;</a:t>
            </a:r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2665" y="30057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2827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6629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o QUADRO SOCIAL do GREDEM e suas respectivas definições:  </a:t>
            </a:r>
          </a:p>
          <a:p>
            <a:pPr algn="just">
              <a:lnSpc>
                <a:spcPct val="120000"/>
              </a:lnSpc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quadro social do GREDEM é constituído das seguintes categorias de associados:</a:t>
            </a: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d) </a:t>
            </a:r>
            <a:r>
              <a:rPr lang="pt-BR" sz="1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Coligados:</a:t>
            </a: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sócios prestadores de serviços, contratados, através de empresas interpostas, pelas corporações empresariais a que alude o §1º do art. 1º. Os inclusos nesta </a:t>
            </a: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categoria </a:t>
            </a:r>
            <a:r>
              <a:rPr lang="pt-BR" sz="1600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 podem votar nem ser votados, não podendo assim ocupar postos eletivos na Diretoria ou nos Conselhos.</a:t>
            </a: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e) </a:t>
            </a:r>
            <a:r>
              <a:rPr lang="pt-BR" sz="1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Dependentes</a:t>
            </a: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sócios na condição de cônjuge, companheiro, filhos, enteados e/ou pais dos sócios Fundadores, Efetivos, Contribuintes e Coligados. Os inclusos nesta categoria não podem votar nem ser votados, não podendo assim ocupar postos eletivos na Diretoria ou nos Conselhos.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PRIMEIRO – Os Sócios Coligados deverão comprovar </a:t>
            </a:r>
            <a:r>
              <a:rPr lang="pt-BR" sz="1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semestralmente a manutenção da condição inicial de admissão à associação</a:t>
            </a: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por qualquer meio idôneo, sob pena de exclusão.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t-BR" sz="1600" dirty="0"/>
          </a:p>
        </p:txBody>
      </p:sp>
      <p:pic>
        <p:nvPicPr>
          <p:cNvPr id="4098" name="Picture 2" descr="Estatuto Social - ABEVD">
            <a:extLst>
              <a:ext uri="{FF2B5EF4-FFF2-40B4-BE49-F238E27FC236}">
                <a16:creationId xmlns:a16="http://schemas.microsoft.com/office/drawing/2014/main" id="{5CEFB12A-AB4A-F744-E11A-340E3EC2C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926" y="1874165"/>
            <a:ext cx="187642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statuto Social da Afalesp | FENALE">
            <a:extLst>
              <a:ext uri="{FF2B5EF4-FFF2-40B4-BE49-F238E27FC236}">
                <a16:creationId xmlns:a16="http://schemas.microsoft.com/office/drawing/2014/main" id="{FBF85A9C-5842-17A4-37DD-47B17010D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864" y="331115"/>
            <a:ext cx="29622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60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no que se refere a categorias do QUADRO SOCIAL do GREDEM:  </a:t>
            </a:r>
          </a:p>
          <a:p>
            <a:pPr algn="just">
              <a:lnSpc>
                <a:spcPct val="120000"/>
              </a:lnSpc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quadro social do GREDEM é constituído das seguintes categorias de associados: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6º - (...).</a:t>
            </a: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PARÁGRAFO SEGUNDO - </a:t>
            </a:r>
            <a:r>
              <a:rPr lang="pt-BR" sz="1600" u="sng" dirty="0">
                <a:latin typeface="Arial" panose="020B0604020202020204" pitchFamily="34" charset="0"/>
                <a:ea typeface="Arial" panose="020B0604020202020204" pitchFamily="34" charset="0"/>
              </a:rPr>
              <a:t>Sócios Coligados e seus dependentes perderão a condição de associado automaticamente ao desligamento nas empresas interpostas contratadas pelas corporações empresariais</a:t>
            </a: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 a que alude o §1º do art. 1º, devendo comprovar semestralmente a manutenção da condição inicial de admissão à associação, por qualquer meio idôneo, sob pena de exclusão, nos termos do §1º do art. 5º;</a:t>
            </a:r>
          </a:p>
          <a:p>
            <a:pPr marL="0" lvl="0" indent="0" algn="just" fontAlgn="base">
              <a:lnSpc>
                <a:spcPct val="120000"/>
              </a:lnSpc>
              <a:buNone/>
            </a:pPr>
            <a:endParaRPr lang="pt-BR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PARÁGRAFO TERCEIRO – </a:t>
            </a:r>
            <a:r>
              <a:rPr lang="pt-BR" sz="1600" b="1" dirty="0">
                <a:latin typeface="Arial" panose="020B0604020202020204" pitchFamily="34" charset="0"/>
                <a:ea typeface="Arial" panose="020B0604020202020204" pitchFamily="34" charset="0"/>
              </a:rPr>
              <a:t>É vedada aos Sócios Coligados e aos Sócios Dependentes a participação em processos eleitorais do GREDEM, </a:t>
            </a: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ou seja, não possuem o direito a voto e de serem votados.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8234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no que se refere MENSALIDADE ASSOCIATIVA do GREDEM:  </a:t>
            </a:r>
          </a:p>
          <a:p>
            <a:r>
              <a:rPr lang="pt-BR" sz="1600" dirty="0"/>
              <a:t>Art. 7º - Será cobrada mensalidade associativa dos Sócios Fundadores, Efetivos e Contribuintes, mensalmente, no importe de 3% (três por cento) sobre o menor salário vigente na Companhia Brasileira de Trens Urbanos – CBTU;</a:t>
            </a:r>
          </a:p>
          <a:p>
            <a:pPr marL="0" indent="0">
              <a:buNone/>
            </a:pPr>
            <a:r>
              <a:rPr lang="pt-BR" sz="1600" dirty="0">
                <a:solidFill>
                  <a:srgbClr val="FF0000"/>
                </a:solidFill>
              </a:rPr>
              <a:t>Obs. O menor valor salário atualmente é R$ 1.880,53.  Assim, 3% sobre esse valor, corresponde ao valor mensal é de R$ 56,41</a:t>
            </a:r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r>
              <a:rPr lang="pt-BR" sz="1600" dirty="0"/>
              <a:t>PARÁGRAFO PRIMEIRO – As mensalidades associativas dos Sócios Contribuintes aposentados ou que se aposentarem serão cobradas no importe de 3% (três por cento) sobre o valor do seu benefício previdenciário, se este benefício for inferior ao menor salário vigente na Companhia Brasileira de Trens Urbanos, prevalecendo este no caso de superioridade;</a:t>
            </a:r>
          </a:p>
          <a:p>
            <a:endParaRPr lang="pt-BR" sz="1600" dirty="0"/>
          </a:p>
          <a:p>
            <a:pPr marL="0" indent="0">
              <a:buNone/>
            </a:pPr>
            <a:r>
              <a:rPr lang="pt-BR" sz="1600" dirty="0"/>
              <a:t>PARÁGRAFO SEGUNDO – Os Sócios Contribuintes aposentados ou que se aposentarem deverão apresentar anualmente ao GREDEM o respectivo contracheque, até 30 de maio de cada ano, sob pena de ser cobrada a mensalidade associativa prevista no caput.</a:t>
            </a: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5122" name="Picture 2" descr="Principais itens que devem constar em um estatuto social">
            <a:extLst>
              <a:ext uri="{FF2B5EF4-FFF2-40B4-BE49-F238E27FC236}">
                <a16:creationId xmlns:a16="http://schemas.microsoft.com/office/drawing/2014/main" id="{385E1B27-C0BE-2450-E0B3-7736CFF5C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546" y="39846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34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Altera-se para o seguinte no que se refere MENSALIDADE ASSOCIATIVA do GREDEM:  </a:t>
            </a: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PARAGRAFO TERCEIRO – Na eventualidade de extinção da Companhia Brasileira de Trens Urbanos, as mensalidades passarão a ser cobradas na razão do último valor vigente, reajustáveis anualmente segundo o IPCA, ou outro índice que o venha substituir, considerando a data de reajuste daquele valor.</a:t>
            </a:r>
          </a:p>
          <a:p>
            <a:pPr marL="449580" algn="just">
              <a:lnSpc>
                <a:spcPct val="120000"/>
              </a:lnSpc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Art. 8º - Será cobrada mensalidade associativa dos Coligados, mensalmente, no importe de 3% (três por cento) sobre o valor de seu salário bruto;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PARÁGRAFO PRIMEIRO – Os Sócios Coligados deverão apresentar anualmente ao GREDEM o respectivo contracheque, até 30 de maio de cada ano, sob pena de ser cobrada a mensalidade associativa prevista no art. 7º.</a:t>
            </a:r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560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no que se refere MENSALIDADE ASSOCIATIVA do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9º - </a:t>
            </a:r>
            <a:r>
              <a:rPr lang="pt-BR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Será cobrada mensalidade associativa do Sócio Dependente, mensalmente, na fração de ¼ (um quarto) por cada dependent</a:t>
            </a: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e, sobre a contribuição paga pelos Sócios Fundadores, Efetivos, Contribuintes e/ou Coligados vinculados.</a:t>
            </a:r>
          </a:p>
          <a:p>
            <a:pPr algn="just">
              <a:lnSpc>
                <a:spcPct val="120000"/>
              </a:lnSpc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10º – A Diretoria do GREDEM poderá estabelecer ou propor a cobrança de outras taxas e percentuais de participação dos associados, sobre quaisquer eventos ou serviços prestados pelo GREDEM, desde que homologadas pelo Conselho Deliberativo.</a:t>
            </a:r>
          </a:p>
          <a:p>
            <a:pPr marL="11430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11º – A alteração dos percentuais cobrados a título de mensalidade associativa será deliberada em Assembleia Geral especificamente convocada para esta finalidade.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8194" name="Picture 2" descr="Associação de moradores - O que é e qual a sua função?">
            <a:extLst>
              <a:ext uri="{FF2B5EF4-FFF2-40B4-BE49-F238E27FC236}">
                <a16:creationId xmlns:a16="http://schemas.microsoft.com/office/drawing/2014/main" id="{0226BCCC-7B33-BB0F-D199-CB636145C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241" y="367048"/>
            <a:ext cx="3006680" cy="19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085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Altera-se para o seguinte no que as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transgressões e punições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aos associados do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Art. 14º - O associado que infringir o Estatuto, os regulamentos e regimento internos ou as resoluções dos órgãos sociais ficará sujeito, conforme a natureza da transgressão praticada, às seguintes penalidades: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Advertência, verbal ou escrita;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Suspensão de direitos;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Exclusão do quadro social.</a:t>
            </a:r>
          </a:p>
          <a:p>
            <a:pPr marL="10668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PARÁGRAFO ÚNICO – As punições serão aplicadas em conformidade com este Estatuto Social, sem que haja a necessidade do atendimento de qualquer gradação entre elas, dependendo da gravidade do fato.</a:t>
            </a:r>
          </a:p>
          <a:p>
            <a:pPr marL="0" indent="0">
              <a:buNone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4306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as </a:t>
            </a:r>
            <a:r>
              <a:rPr lang="pt-BR" sz="1600" b="1" dirty="0"/>
              <a:t>seguintes situações que podem ser aplicadas sanções</a:t>
            </a:r>
            <a:r>
              <a:rPr lang="pt-BR" sz="1600" dirty="0"/>
              <a:t> pelo 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15º São aplicáveis as penas de advertência e suspensão de direitos nos seguintes casos, não taxativos: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Infração disciplinar aos Estatutos, regulamentos e regimento interno;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Procedimento indecoroso ou atentatório aos bons costumes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Conduta irreverente ou ofensa a associados nas dependências sociais;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Ofensa ao nome do GREDEM, a funcionário deste ou a diretor no exercício de suas funções;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Prestação inexata de informações pessoais, profissionais, familiares ou sociais;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Dívida contraída para com o GREDEM.</a:t>
            </a:r>
          </a:p>
          <a:p>
            <a:pPr algn="just">
              <a:lnSpc>
                <a:spcPct val="120000"/>
              </a:lnSpc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1529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b="1" dirty="0"/>
              <a:t>Inclui-se também a seguinte situação que permite a exclusão e penalização pessoal de associados pelo 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Falta de pagamento de mensalidades, taxas, contribuições ou dívidas contraídas com o GREDEM por mais de 02 (dois) meses consecutivos, sem que haja qualquer intenção em renegociá-las, por parte do devedor, o mesmo será automaticamente desligado do GREDEM, cabendo à Diretoria Executiva providenciar quaisquer ações legais deliberadas como necessárias.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19° As dívidas contraídas pelo Associado deverão ser liquidadas dentro do prazo de 30 (trinta) dias corridos, contados da data de entrega do aviso respectivo, sob pena de suspensão e, posteriormente, exclusão.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PRIMEIRO – Findo o prazo de suspensão, o Associado que não providenciar a liquidação de suas dívidas, dentro de 90 (noventa) dias corridos, a Diretoria proporá ao Conselho Deliberativo a exclusão do Associado, observando o disposto nos artigos 20º e 21º e, ainda, seus débitos deverão ser cobrados extrajudicial ou judicialmente.</a:t>
            </a:r>
          </a:p>
          <a:p>
            <a:pPr algn="just">
              <a:lnSpc>
                <a:spcPct val="120000"/>
              </a:lnSpc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884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as questões de defesa pelo associado no caso de aplicação de sanções pelo 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20° Proposta a exclusão pela Diretoria, o associado será ouvido, antes de aplicada a pena, sendo-lhe assegurado, o direito de ampla defesa, que poderá ser exercido mediante a apresentação de defesa endereçada ao Conselho Deliberativo, que decidirá de forma irrecorrível a respeito, no prazo de até 30 (trinta) dias.</a:t>
            </a:r>
          </a:p>
          <a:p>
            <a:pPr algn="just">
              <a:lnSpc>
                <a:spcPct val="120000"/>
              </a:lnSpc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PRIMEIRO – O prazo para a defesa e para os recursos, sem efeito suspensivo, será de 05 (cinco) dias corridos contados da data do recebimento da notificação.</a:t>
            </a:r>
          </a:p>
          <a:p>
            <a:pPr algn="just">
              <a:lnSpc>
                <a:spcPct val="120000"/>
              </a:lnSpc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9948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a </a:t>
            </a:r>
            <a:r>
              <a:rPr lang="pt-BR" sz="1600" b="1" dirty="0"/>
              <a:t>periodicidade de semestral para anual avaliação de desempenho dos órgãos administrativos do GREDEM 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24° Assembleia Geral: Órgão supremo do GREDEM constituído pelos associados fundadores, efetivos e contribuintes que estejam em pleno gozo dos seus direitos, à qual compete: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k) Avaliar, anualmente, o desempenho conjunto dos órgãos administrativos do GREDEM, ou seja, Diretoria, Conselho Deliberativo e Conselho Fiscal;</a:t>
            </a:r>
          </a:p>
          <a:p>
            <a:pPr algn="just">
              <a:lnSpc>
                <a:spcPct val="120000"/>
              </a:lnSpc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sz="1600" dirty="0">
                <a:latin typeface="Arial" panose="020B0604020202020204" pitchFamily="34" charset="0"/>
                <a:ea typeface="Arial" panose="020B0604020202020204" pitchFamily="34" charset="0"/>
              </a:rPr>
              <a:t>Exclui-se o seguinte</a:t>
            </a:r>
          </a:p>
          <a:p>
            <a:pPr algn="just">
              <a:lnSpc>
                <a:spcPct val="120000"/>
              </a:lnSpc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02B3D7-0442-D448-2CE2-EE97998EA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931" y="5424443"/>
            <a:ext cx="59912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8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b="1" dirty="0"/>
              <a:t>Altera-se a periodicidade alterando de bienal para trienal para realização de eleições pelo GREDEM</a:t>
            </a:r>
            <a:r>
              <a:rPr lang="pt-BR" sz="1600" dirty="0"/>
              <a:t>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25° A Assembleia será convocada, com antecedência mínima de 8 (oito) dias corridos, através de edital do qual constará o dia, horário, pauta e local onde se realizará, publicado em jornal diário de grande circulação e por meio eletrônico, reunindo-se:</a:t>
            </a:r>
          </a:p>
          <a:p>
            <a:pPr marL="0" indent="0">
              <a:buNone/>
            </a:pPr>
            <a:r>
              <a:rPr lang="pt-BR" dirty="0">
                <a:latin typeface="Arial" panose="020B0604020202020204" pitchFamily="34" charset="0"/>
                <a:ea typeface="Arial" panose="020B0604020202020204" pitchFamily="34" charset="0"/>
              </a:rPr>
              <a:t>a) </a:t>
            </a: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Ordinariamente, no final do primeiro ano do mandato, para deliberar sobre a gestão da Diretoria e eleição complementar de parte do Conselho Deliberativo, Conselho Fiscal e Diretoria, caso necessário e a cada 03 (três) anos, para eleição da Diretoria, Conselho Fiscal e do Conselho Deliberativo</a:t>
            </a:r>
          </a:p>
          <a:p>
            <a:pPr algn="just">
              <a:lnSpc>
                <a:spcPct val="120000"/>
              </a:lnSpc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636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a </a:t>
            </a:r>
            <a:r>
              <a:rPr lang="pt-BR" sz="1600" b="1" dirty="0"/>
              <a:t>composição do CONSELHO DELIBERATIVO do GREDEM</a:t>
            </a:r>
            <a:r>
              <a:rPr lang="pt-BR" sz="1600" dirty="0"/>
              <a:t>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27° (...)</a:t>
            </a:r>
          </a:p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SEGUNDO – O Conselho Deliberativo, obrigatoriamente, deverá ser composto por, no mínimo, 50% de sócios contribuintes que possuem ou possuíram vínculo empregatício com a Companhia Brasileira de Trens Urbanos - CBTU, dentre seus membros efetivos, a exceção da ocorrência de hipóteses de vacância</a:t>
            </a: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6565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a </a:t>
            </a:r>
            <a:r>
              <a:rPr lang="pt-BR" sz="1600" b="1" dirty="0"/>
              <a:t>composição do CONSELHO FISCAL do GREDEM</a:t>
            </a:r>
            <a:r>
              <a:rPr lang="pt-BR" sz="1600" dirty="0"/>
              <a:t>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</a:t>
            </a:r>
            <a:r>
              <a:rPr lang="pt-BR" dirty="0">
                <a:latin typeface="Arial" panose="020B0604020202020204" pitchFamily="34" charset="0"/>
                <a:ea typeface="Arial" panose="020B0604020202020204" pitchFamily="34" charset="0"/>
              </a:rPr>
              <a:t>34</a:t>
            </a: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° (...)</a:t>
            </a: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PRIMEIRO – Obrigatoriamente, o Conselho Fiscal deverá ser composto por sócios efetivos e/ou contribuintes que possuem ou possuíram vínculo empregatício com a Companhia Brasileira de Trens Urbanos - CBTU, dentre seus membros efetivos, a exceção da ocorrência de hipóteses de vacância.</a:t>
            </a:r>
          </a:p>
          <a:p>
            <a:pPr algn="just">
              <a:lnSpc>
                <a:spcPct val="120000"/>
              </a:lnSpc>
            </a:pPr>
            <a:endParaRPr lang="pt-BR" sz="16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1330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a composição Da DIRETORIA do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</a:t>
            </a:r>
            <a:r>
              <a:rPr lang="pt-BR" dirty="0">
                <a:latin typeface="Arial" panose="020B0604020202020204" pitchFamily="34" charset="0"/>
                <a:ea typeface="Arial" panose="020B0604020202020204" pitchFamily="34" charset="0"/>
              </a:rPr>
              <a:t>38</a:t>
            </a: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° (...)</a:t>
            </a: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PRIMEIRO – A Diretoria do GREDEM, obrigatoriamente, deverá ser composta por, no mínimo, 50% de sócios contribuintes que possuem ou possuíram vínculo empregatício com a Companhia Brasileira de Trens Urbanos - CBTU, dentre seus membros, sendo 3 (três) deles como efetivos. </a:t>
            </a:r>
          </a:p>
          <a:p>
            <a:pPr marL="449580"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SEGUNDO – Obrigatoriamente, a Presidência e a Diretoria de Administração e Finanças deverão exercidas por sócio efetivo e/ou contribuinte que possuem ou possuíram vínculo empregatício com a Companhia Brasileira de Trens Urbanos - CBTU, a exceção da ocorrência de hipóteses de vacância. </a:t>
            </a:r>
          </a:p>
          <a:p>
            <a:pPr marL="10668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6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5369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Exclui-se a possibilidade de designação da figura de PRESIDENTE DE HONRA do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0668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6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70C27A-EB0C-79B5-35B9-0B6E0F23E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2" y="2666563"/>
            <a:ext cx="9848229" cy="220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02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o prazo relacionadas a processo de eleição da DIRETORIA do GREDEM para transcorram em dias úteis ao invés de dias corridos: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51° Os prazos para o processo eleitoral da Diretoria do GREDEM se estabelecerão da seguinte forma: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Inscrições de chapas: até 15 (quinze) dias úteis após a abertura do processo eleitoral;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Recursos para impugnações e substituições: 05 (cinco) dias úteis depois de encerrado o prazo para inscrições de chapas;</a:t>
            </a:r>
          </a:p>
          <a:p>
            <a:pPr marL="342900" lvl="0" indent="-342900" algn="just" fontAlgn="base">
              <a:lnSpc>
                <a:spcPct val="120000"/>
              </a:lnSpc>
              <a:buFont typeface="+mj-lt"/>
              <a:buAutoNum type="alphaLcParenR"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Assembleia Geral Ordinária para as Eleições: Durante 05 (cinco) dias úteis depois de encerrado o prazo para impugnação e substituições, respeitando ainda o prazo mínimo de 05 (cinco) dias úteis de antecedência para divulgação da Assembleia e das chapas inscritas</a:t>
            </a:r>
          </a:p>
          <a:p>
            <a:pPr marL="10668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6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9962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o seguinte em relação ao processo eleitoral da DIRETORIA do GREDEM:  </a:t>
            </a: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51°</a:t>
            </a: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dirty="0">
                <a:latin typeface="Arial" panose="020B0604020202020204" pitchFamily="34" charset="0"/>
                <a:ea typeface="Arial" panose="020B0604020202020204" pitchFamily="34" charset="0"/>
              </a:rPr>
              <a:t>(...)</a:t>
            </a: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g) A posse será realizada no último dia útil do mandato que se extingue;</a:t>
            </a:r>
          </a:p>
          <a:p>
            <a:pPr marL="0" lvl="0" indent="0" algn="just" fontAlgn="base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h) Nos casos de atrasos do processo eleitoral motivados pela necessidade de se realizar novos escrutínios continuará, toda a Diretoria e Conselhos do GREDEM, do mandato que se finda, com a responsabilidade da administração do Grêmio, até a efetiva transmissão do mandato, efetuada com a posse dos novos eleitos.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6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6146" name="Picture 2" descr="Veja algumas dicas sobre como montar uma associação de moradores | Como  Será | G1">
            <a:extLst>
              <a:ext uri="{FF2B5EF4-FFF2-40B4-BE49-F238E27FC236}">
                <a16:creationId xmlns:a16="http://schemas.microsoft.com/office/drawing/2014/main" id="{A0FCC3B8-2363-DCCA-03C6-F71E44585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166" y="30086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564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em relação ao direito de voto de eleição da DIRETORIA do GREDEM: 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/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52° Serão constituídas chapas para concorrerem a cada um dos órgãos do GREDEM, ou seja, Diretoria e Conselho Deliberativo, conjuntas, e uma outra para o Conselho Fiscal, independentemente, observando os seguintes:</a:t>
            </a:r>
          </a:p>
          <a:p>
            <a:pPr marL="10668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a)Terão direito a voto os sócios adimplentes com as suas obrigações até o início do escrutínio, Fundadores, Efetivos e Contribuintes, admitidos no GREDEM até 01 (um) anos antes da eleição;</a:t>
            </a:r>
          </a:p>
          <a:p>
            <a:pPr marL="10668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6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2385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BE39-8F20-8C91-F004-3D88A3E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ALTERAÇÕES ESTATUTÁRIAS</a:t>
            </a:r>
            <a:br>
              <a:rPr lang="pt-BR" dirty="0"/>
            </a:br>
            <a:r>
              <a:rPr lang="pt-BR" dirty="0"/>
              <a:t>PROPOSTAS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92FD-AA13-F674-BDF1-07304C4D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5921"/>
            <a:ext cx="9960615" cy="467503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1600" dirty="0"/>
              <a:t>Altera-se para o seguinte o prazo dos mandados da DIRETORIA do GREDEM eleita alterando-se de 2 para 3 anos: 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/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54° Os mandatos eletivos, tanto da Diretoria como dos Conselhos Deliberativo e Fiscal, terão a duração de 3 (três) anos.</a:t>
            </a:r>
          </a:p>
          <a:p>
            <a:pPr marL="106680" indent="0" algn="just">
              <a:lnSpc>
                <a:spcPct val="120000"/>
              </a:lnSpc>
              <a:buNone/>
            </a:pPr>
            <a:endParaRPr lang="pt-BR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06680" indent="0" algn="just">
              <a:lnSpc>
                <a:spcPct val="120000"/>
              </a:lnSpc>
              <a:buNone/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 razão da alteração estatutária pretendida, fica assegurado o que segue.</a:t>
            </a:r>
          </a:p>
          <a:p>
            <a:pPr algn="just">
              <a:lnSpc>
                <a:spcPct val="120000"/>
              </a:lnSpc>
            </a:pP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Art. 73</a:t>
            </a:r>
            <a:r>
              <a:rPr lang="pt-BR" sz="180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°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pt-BR">
                <a:latin typeface="Arial" panose="020B0604020202020204" pitchFamily="34" charset="0"/>
                <a:ea typeface="Arial" panose="020B0604020202020204" pitchFamily="34" charset="0"/>
              </a:rPr>
              <a:t>(...) </a:t>
            </a:r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PARÁGRAFO SEGUNDO – Ficam automaticamente reconduzidos ao mandato 2025/28, os atuais integrantes da Diretoria, Conselho Deliberativo e Conselho Fiscal em exercício. </a:t>
            </a:r>
          </a:p>
          <a:p>
            <a:pPr marL="10668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pt-BR" sz="16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t-BR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4" name="Picture 2" descr="O Acordo Coletivo dos trabalhadores da Fundação Vale do Rio Doce - Sind  Empr Seg Priv Cap Agent Aut Seg Priv Creired MG">
            <a:extLst>
              <a:ext uri="{FF2B5EF4-FFF2-40B4-BE49-F238E27FC236}">
                <a16:creationId xmlns:a16="http://schemas.microsoft.com/office/drawing/2014/main" id="{48A0860B-8E19-E205-7758-48BBB9B4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9189" y="71482"/>
            <a:ext cx="4839335" cy="1629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5357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470BC-5B50-4C9B-945E-D17069F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Disponibilização do Novo </a:t>
            </a:r>
            <a:r>
              <a:rPr lang="pt-BR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Estatuto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82CCDF-3D97-4262-A602-D4D3905B6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aprovadas as alterações propostas, o novo Estatuto Social, será disponibilizado ao associado que solicitar ao GREDEM, assim que estiver devidamente registrado perante o cartório compentente e terá retroatividade à 30/06/23, conforme segue.</a:t>
            </a:r>
          </a:p>
          <a:p>
            <a:endParaRPr lang="pt-B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t-BR" sz="24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Art. 73° O presente Estatuto entrará em vigor na data de sua aprovação, com efeitos retroativos à 30 de junho de 2023, executando-se, no que for aplicável, os dispositivos referentes aos Órgãos Administrativos, que passam a viger a partir da próxima eleição</a:t>
            </a:r>
            <a:endParaRPr lang="pt-BR" sz="24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8" name="Picture 4" descr="Acordos coletivos de trabalho devem ser registrados junto ao Ministério do  Trabalho e Previdência Social">
            <a:extLst>
              <a:ext uri="{FF2B5EF4-FFF2-40B4-BE49-F238E27FC236}">
                <a16:creationId xmlns:a16="http://schemas.microsoft.com/office/drawing/2014/main" id="{4A20A239-B4A1-4DCA-88F7-BB68BE045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306" y="359569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statuto – Coopebis">
            <a:extLst>
              <a:ext uri="{FF2B5EF4-FFF2-40B4-BE49-F238E27FC236}">
                <a16:creationId xmlns:a16="http://schemas.microsoft.com/office/drawing/2014/main" id="{1D895A76-55FC-84BD-1785-F79FB086E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186" y="4100975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87D0F2-BD48-41EE-A843-FA1593144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17431"/>
            <a:ext cx="8596668" cy="5023931"/>
          </a:xfrm>
        </p:spPr>
        <p:txBody>
          <a:bodyPr/>
          <a:lstStyle/>
          <a:p>
            <a:pPr marL="0" indent="0" algn="ctr">
              <a:buNone/>
            </a:pPr>
            <a:endParaRPr lang="pt-BR" sz="4000" b="1" dirty="0">
              <a:solidFill>
                <a:srgbClr val="FFFFFF"/>
              </a:solidFill>
              <a:effectLst/>
              <a:highlight>
                <a:srgbClr val="0064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4000" b="1" dirty="0">
              <a:solidFill>
                <a:srgbClr val="FFFFFF"/>
              </a:solidFill>
              <a:highlight>
                <a:srgbClr val="0064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rgbClr val="FFFFFF"/>
                </a:solidFill>
                <a:effectLst/>
                <a:highlight>
                  <a:srgbClr val="0064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AGRADECEMOS A TODOS PELA ATENÇÃO E PARTICIPAÇÃO</a:t>
            </a:r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49901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776</TotalTime>
  <Words>2938</Words>
  <Application>Microsoft Office PowerPoint</Application>
  <PresentationFormat>Widescreen</PresentationFormat>
  <Paragraphs>195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Trebuchet MS</vt:lpstr>
      <vt:lpstr>Wingdings 3</vt:lpstr>
      <vt:lpstr>Facetado</vt:lpstr>
      <vt:lpstr>  ASSOCIADO GREDEM, gentileza  ao ingressar  na AGE VIRTUAL preencher no Chat, seu nome completo e digitar “Presente” </vt:lpstr>
      <vt:lpstr>ASSEMBLEIA GERAL EXTRAORDINÁRIA  GREDEM </vt:lpstr>
      <vt:lpstr>PowerPoint Presentation</vt:lpstr>
      <vt:lpstr>A seguir serão apresentadas as propostas de alteração do Estatuto Social do GREDEM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ALTERAÇÕES ESTATUTÁRIAS PROPOSTAS</vt:lpstr>
      <vt:lpstr>Disponibilização do Novo Estatuto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ASSEMBLEIA GERAL EXTRAORDINÁRIA  ACORDO COLETIVO DE TRABALHO   Unimed Curvelo e seus colaborados com o SINDEMED</dc:title>
  <dc:creator>BRYAN</dc:creator>
  <cp:lastModifiedBy>V&amp;M ADVOCACIA</cp:lastModifiedBy>
  <cp:revision>42</cp:revision>
  <dcterms:created xsi:type="dcterms:W3CDTF">2021-01-21T20:44:42Z</dcterms:created>
  <dcterms:modified xsi:type="dcterms:W3CDTF">2024-05-14T17:34:50Z</dcterms:modified>
</cp:coreProperties>
</file>